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0" r:id="rId3"/>
    <p:sldId id="257" r:id="rId4"/>
    <p:sldId id="259" r:id="rId5"/>
    <p:sldId id="261" r:id="rId6"/>
    <p:sldId id="276" r:id="rId7"/>
    <p:sldId id="271" r:id="rId8"/>
    <p:sldId id="27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EB35400-911F-4F22-AC1B-57B4169C178E}">
          <p14:sldIdLst/>
        </p14:section>
        <p14:section name="Default Section" id="{65256DA7-2593-46C1-805D-0225EE21C0C6}">
          <p14:sldIdLst>
            <p14:sldId id="269"/>
            <p14:sldId id="270"/>
            <p14:sldId id="257"/>
            <p14:sldId id="259"/>
            <p14:sldId id="261"/>
            <p14:sldId id="276"/>
            <p14:sldId id="271"/>
          </p14:sldIdLst>
        </p14:section>
        <p14:section name="Untitled Section" id="{3E988725-C35C-4560-9535-AEEB895F3C93}">
          <p14:sldIdLst>
            <p14:sldId id="27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51" d="100"/>
          <a:sy n="51" d="100"/>
        </p:scale>
        <p:origin x="1256" y="4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21FDAA-20C4-43F1-80E0-49B38379AC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25587D-3C79-492B-A357-300B4EC924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C2AD94-178D-4359-B8BD-080C7ABE3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8F60B-D127-4484-8441-28C802025B83}" type="datetimeFigureOut">
              <a:rPr lang="en-IN" smtClean="0"/>
              <a:t>15-10-2020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7CB456-2960-4CD4-AC20-E56F870C6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BAB520-E4D1-4B2D-BA4A-4A93806CF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E41A3-23CD-4B97-8330-D7B40D96621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76620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37D114-64F7-4F82-BE1C-C9F621C3C2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54DABF-9884-444E-B810-D10C271DD5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3B6AC3-C40E-4F9D-A988-C274457B4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8F60B-D127-4484-8441-28C802025B83}" type="datetimeFigureOut">
              <a:rPr lang="en-IN" smtClean="0"/>
              <a:t>15-10-2020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471D97-4D6C-404F-95B7-F1DACF303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38246E-DA37-4111-803B-1CE9FAE11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E41A3-23CD-4B97-8330-D7B40D96621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31621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AA7CD0F-E176-42BE-8D77-3D7FDE5505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53E974-D4AA-49B2-B641-480A743408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DFBDF6-D97E-4619-B01C-74FF14E6A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8F60B-D127-4484-8441-28C802025B83}" type="datetimeFigureOut">
              <a:rPr lang="en-IN" smtClean="0"/>
              <a:t>15-10-2020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160DD8-3EA4-479C-BF1B-F768BB5F6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7FD422-5667-4D46-9CE8-E6F79B9FE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E41A3-23CD-4B97-8330-D7B40D96621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69961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F4178E-05C5-42AB-9CE7-2DA817A56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8F26AD-7349-4ABC-8D2E-9A5769581D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5E2579-E1D4-4FC3-9C07-D4A5376764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8F60B-D127-4484-8441-28C802025B83}" type="datetimeFigureOut">
              <a:rPr lang="en-IN" smtClean="0"/>
              <a:t>15-10-2020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CDA4FA-C0FF-46FB-A866-C633FB56C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211015-2022-404F-A974-FE7B337701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E41A3-23CD-4B97-8330-D7B40D96621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73106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93278E-7BB5-4EE2-B1A8-AC9CC0D4C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7B2172-AC13-43CD-B600-7D2FBBD389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EF9F56-60DD-45C8-B1C0-C4E940F9F7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8F60B-D127-4484-8441-28C802025B83}" type="datetimeFigureOut">
              <a:rPr lang="en-IN" smtClean="0"/>
              <a:t>15-10-2020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24F321-9754-448E-833E-AEA2C3E8D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91AC8A-9F12-45B7-9864-C7CAF1785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E41A3-23CD-4B97-8330-D7B40D96621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1862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BAEC6F-E96C-470D-A4C5-06CCACE4D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5CD5E0-2425-4827-B22C-7C25312FAA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AC0DC4-7477-4B59-939E-2749B5EB67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835715-971B-4B69-B7E4-5D832FDF6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8F60B-D127-4484-8441-28C802025B83}" type="datetimeFigureOut">
              <a:rPr lang="en-IN" smtClean="0"/>
              <a:t>15-10-2020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7DFB37-8A36-4602-86B1-C6586C552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4B4823-FE81-4664-958C-46D90108AD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E41A3-23CD-4B97-8330-D7B40D96621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42478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D2AD98-5B80-4AB8-88E9-DD119E8CA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ABBDA9-618D-4003-AB4D-ED9CAC8562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A6B5A6-BCE7-4D95-A2D5-7FCBEB3E5C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76C15C4-1883-49DF-BE07-40C45DBEEF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AF6D856-9617-4252-8ABD-635B78324F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6CAAF5-3B7A-425F-B7E5-9A8EC9C01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8F60B-D127-4484-8441-28C802025B83}" type="datetimeFigureOut">
              <a:rPr lang="en-IN" smtClean="0"/>
              <a:t>15-10-2020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2AADD4D-8FC5-4880-86F1-9A30CDC18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DF5794B-8AA1-4521-AC47-CF5CC23C6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E41A3-23CD-4B97-8330-D7B40D96621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17127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EFE939-DF34-4020-80B8-6B66198DA8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61A809-5588-4538-89AF-8F38B496B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8F60B-D127-4484-8441-28C802025B83}" type="datetimeFigureOut">
              <a:rPr lang="en-IN" smtClean="0"/>
              <a:t>15-10-2020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B7D97F-BA42-49D1-BA7D-FAD6A5FF9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84C8EB-0723-4855-B645-F7BEED8DB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E41A3-23CD-4B97-8330-D7B40D96621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1611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C0971F1-5F7D-4065-A810-77A11A7D27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8F60B-D127-4484-8441-28C802025B83}" type="datetimeFigureOut">
              <a:rPr lang="en-IN" smtClean="0"/>
              <a:t>15-10-2020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C7E7810-360B-46F4-9618-C46CB9390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91592E-4966-4545-8513-1A8F6DED76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E41A3-23CD-4B97-8330-D7B40D96621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07841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300F6B-0D0D-4780-A108-FBBEA8297D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E167A3-E4EC-4D3D-AC12-2A68289668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F1BFE4-FFFA-43A0-B0F7-115941D679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E24E4F-816D-4EC3-A16F-35E2B48E56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8F60B-D127-4484-8441-28C802025B83}" type="datetimeFigureOut">
              <a:rPr lang="en-IN" smtClean="0"/>
              <a:t>15-10-2020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4C954B-FCC7-47F7-B956-2EB0DBC75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3D55A9-10ED-473A-9515-6B72BE192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E41A3-23CD-4B97-8330-D7B40D96621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52009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8F5412-008A-4AB1-9DB0-14FD7ED0E5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78CD48A-8C85-4EFD-AB32-CFB0665450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88EFE5-F54E-4D0F-8961-C882B36E6E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4D0E6F-AFDB-48ED-9C45-66832E8387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8F60B-D127-4484-8441-28C802025B83}" type="datetimeFigureOut">
              <a:rPr lang="en-IN" smtClean="0"/>
              <a:t>15-10-2020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03F04D-C0CC-4B80-BB76-70651535F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DC66DD-639E-480C-B2B7-BC55F396F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E41A3-23CD-4B97-8330-D7B40D96621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94416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E4A2281-5F40-41E4-ADB4-A959B5106E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E654FE-1913-43B8-997F-20C1961980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B8BEC5-EE47-4255-878E-F0DE204166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28F60B-D127-4484-8441-28C802025B83}" type="datetimeFigureOut">
              <a:rPr lang="en-IN" smtClean="0"/>
              <a:t>15-10-2020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F90C0D-89F8-4F8E-9805-86607CA8AC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032A21-193D-43F0-A6EC-4D8B9196F2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9E41A3-23CD-4B97-8330-D7B40D96621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5648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04" name="Picture 12" descr="Pink Watercolor Ink Illustration, Pink Ink, Watercolor Ink, Ink PNG  Transparent Clipart Image and PSD File for Free Download">
            <a:extLst>
              <a:ext uri="{FF2B5EF4-FFF2-40B4-BE49-F238E27FC236}">
                <a16:creationId xmlns:a16="http://schemas.microsoft.com/office/drawing/2014/main" id="{92AEF2F5-CEC5-47FC-9542-70EA9CD69D3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906" b="32969"/>
          <a:stretch/>
        </p:blipFill>
        <p:spPr bwMode="auto">
          <a:xfrm>
            <a:off x="1" y="-6"/>
            <a:ext cx="12191999" cy="1866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BDD91AE-4E5D-4E03-AFC1-883ABC7A7F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866900"/>
          </a:xfrm>
        </p:spPr>
        <p:txBody>
          <a:bodyPr>
            <a:normAutofit/>
          </a:bodyPr>
          <a:lstStyle/>
          <a:p>
            <a:pPr algn="ctr"/>
            <a:r>
              <a:rPr lang="en-IN" sz="6000" dirty="0">
                <a:latin typeface="Bernard MT Condensed" panose="02050806060905020404" pitchFamily="18" charset="0"/>
              </a:rPr>
              <a:t>WORKING OF INSTITUTIONS</a:t>
            </a:r>
            <a:br>
              <a:rPr lang="en-IN" sz="6000" dirty="0">
                <a:latin typeface="Bernard MT Condensed" panose="02050806060905020404" pitchFamily="18" charset="0"/>
              </a:rPr>
            </a:br>
            <a:r>
              <a:rPr lang="en-IN" sz="6000" dirty="0">
                <a:latin typeface="Bernard MT Condensed" panose="02050806060905020404" pitchFamily="18" charset="0"/>
              </a:rPr>
              <a:t>MODULE-1</a:t>
            </a:r>
          </a:p>
        </p:txBody>
      </p:sp>
      <p:pic>
        <p:nvPicPr>
          <p:cNvPr id="8194" name="Picture 2" descr="mumbai: Supreme Court deletes remarks made by Bombay High Court against  State Excise Commissioner Ashwini Joshi">
            <a:extLst>
              <a:ext uri="{FF2B5EF4-FFF2-40B4-BE49-F238E27FC236}">
                <a16:creationId xmlns:a16="http://schemas.microsoft.com/office/drawing/2014/main" id="{BAF46C46-C62B-40BF-9CBE-DEFFA50C924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" y="1866899"/>
            <a:ext cx="5857874" cy="4813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8" name="Picture 6" descr="17th Lok Sabha: In many ways, the new lower house will break old patterns -  The Economic Times">
            <a:extLst>
              <a:ext uri="{FF2B5EF4-FFF2-40B4-BE49-F238E27FC236}">
                <a16:creationId xmlns:a16="http://schemas.microsoft.com/office/drawing/2014/main" id="{49AA6C97-19D1-4BD1-8292-4DB9560A3E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3125" y="1866900"/>
            <a:ext cx="6238875" cy="4991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053DE87D-A840-40C3-8BB2-16B1A04BF773}"/>
              </a:ext>
            </a:extLst>
          </p:cNvPr>
          <p:cNvGraphicFramePr>
            <a:graphicFrameLocks noGrp="1"/>
          </p:cNvGraphicFramePr>
          <p:nvPr/>
        </p:nvGraphicFramePr>
        <p:xfrm>
          <a:off x="8162925" y="5657850"/>
          <a:ext cx="4029075" cy="12001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29075">
                  <a:extLst>
                    <a:ext uri="{9D8B030D-6E8A-4147-A177-3AD203B41FA5}">
                      <a16:colId xmlns:a16="http://schemas.microsoft.com/office/drawing/2014/main" val="2984417991"/>
                    </a:ext>
                  </a:extLst>
                </a:gridCol>
              </a:tblGrid>
              <a:tr h="1200149">
                <a:tc>
                  <a:txBody>
                    <a:bodyPr/>
                    <a:lstStyle/>
                    <a:p>
                      <a:r>
                        <a:rPr lang="en-IN" sz="2400" dirty="0">
                          <a:latin typeface="Arial Black" panose="020B0A04020102020204" pitchFamily="34" charset="0"/>
                        </a:rPr>
                        <a:t>DEVAKY JILAS</a:t>
                      </a:r>
                    </a:p>
                    <a:p>
                      <a:endParaRPr lang="en-IN" sz="2400" dirty="0">
                        <a:latin typeface="Arial Black" panose="020B0A04020102020204" pitchFamily="34" charset="0"/>
                      </a:endParaRPr>
                    </a:p>
                    <a:p>
                      <a:r>
                        <a:rPr lang="en-IN" sz="2400" dirty="0">
                          <a:latin typeface="Arial Black" panose="020B0A04020102020204" pitchFamily="34" charset="0"/>
                        </a:rPr>
                        <a:t>AECS 5, MUMBAI.</a:t>
                      </a:r>
                    </a:p>
                  </a:txBody>
                  <a:tcPr>
                    <a:solidFill>
                      <a:srgbClr val="E820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46599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4486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nstruments of torture | Torture Museum Amsterdam">
            <a:extLst>
              <a:ext uri="{FF2B5EF4-FFF2-40B4-BE49-F238E27FC236}">
                <a16:creationId xmlns:a16="http://schemas.microsoft.com/office/drawing/2014/main" id="{F0A2495A-614A-4169-992B-952334715D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3" y="-177800"/>
            <a:ext cx="12258674" cy="6873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F6C732C-3120-40A7-957F-2A86215DA8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38300" y="152400"/>
            <a:ext cx="8505824" cy="657225"/>
          </a:xfrm>
        </p:spPr>
        <p:txBody>
          <a:bodyPr>
            <a:normAutofit fontScale="90000"/>
          </a:bodyPr>
          <a:lstStyle/>
          <a:p>
            <a:r>
              <a:rPr lang="en-IN" sz="4400" i="1" dirty="0">
                <a:latin typeface="Algerian" panose="04020705040A02060702" pitchFamily="82" charset="0"/>
              </a:rPr>
              <a:t>AIM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7FB18F-7D01-437B-B506-C1BA58AC82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76324" y="647700"/>
            <a:ext cx="10391775" cy="5962650"/>
          </a:xfrm>
        </p:spPr>
        <p:txBody>
          <a:bodyPr>
            <a:normAutofit/>
          </a:bodyPr>
          <a:lstStyle/>
          <a:p>
            <a:pPr algn="l"/>
            <a:r>
              <a:rPr lang="en-IN" dirty="0"/>
              <a:t>.To understand the working of the three institutions- legislature, executive and judiciary.</a:t>
            </a:r>
          </a:p>
          <a:p>
            <a:pPr algn="l"/>
            <a:r>
              <a:rPr lang="en-IN" dirty="0"/>
              <a:t>.To know the manner in which major decisions are taken &amp; implemented in the country.</a:t>
            </a:r>
          </a:p>
          <a:p>
            <a:pPr algn="l"/>
            <a:r>
              <a:rPr lang="en-IN" dirty="0"/>
              <a:t>. To know how disputes regarding the decisions taken are resolved.</a:t>
            </a:r>
          </a:p>
          <a:p>
            <a:pPr algn="l"/>
            <a:r>
              <a:rPr lang="en-IN" b="1" i="1" u="sng" dirty="0">
                <a:latin typeface="Algerian" panose="04020705040A02060702" pitchFamily="82" charset="0"/>
              </a:rPr>
              <a:t>Main contents. 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IN" dirty="0"/>
              <a:t>Office memorandum                  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IN" dirty="0"/>
              <a:t> Mandal commission 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IN" dirty="0"/>
              <a:t> Decision makers    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IN" dirty="0"/>
              <a:t> Parliament- a. importance   b. functions  c .Two houses.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IN" dirty="0"/>
              <a:t> Executives- Permanent &amp; Political.  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IN" dirty="0"/>
              <a:t> Powers of president, prime minister &amp; cabinet ministers 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IN" dirty="0"/>
              <a:t> Judiciary.</a:t>
            </a:r>
          </a:p>
        </p:txBody>
      </p:sp>
    </p:spTree>
    <p:extLst>
      <p:ext uri="{BB962C8B-B14F-4D97-AF65-F5344CB8AC3E}">
        <p14:creationId xmlns:p14="http://schemas.microsoft.com/office/powerpoint/2010/main" val="23638202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Instruments of torture | Torture Museum Amsterdam">
            <a:extLst>
              <a:ext uri="{FF2B5EF4-FFF2-40B4-BE49-F238E27FC236}">
                <a16:creationId xmlns:a16="http://schemas.microsoft.com/office/drawing/2014/main" id="{ED21623D-E5BA-436C-A263-CDF7FEFB8B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4054"/>
            <a:ext cx="12258674" cy="6895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1DE6FCB-FFE5-4D40-BE1C-DBD062239F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7875"/>
          </a:xfrm>
        </p:spPr>
        <p:txBody>
          <a:bodyPr/>
          <a:lstStyle/>
          <a:p>
            <a:pPr algn="ctr"/>
            <a:r>
              <a:rPr lang="en-IN" dirty="0">
                <a:latin typeface="Algerian" panose="04020705040A02060702" pitchFamily="82" charset="0"/>
              </a:rPr>
              <a:t>OFFICE MEMORANDUM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1F01EB-1234-48F9-B24E-F5EA06F750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54100"/>
            <a:ext cx="5346700" cy="5122863"/>
          </a:xfrm>
        </p:spPr>
        <p:txBody>
          <a:bodyPr/>
          <a:lstStyle/>
          <a:p>
            <a:r>
              <a:rPr lang="en-IN" dirty="0"/>
              <a:t>A communication issued by a appropriate authority stating the decision or policy of the government.</a:t>
            </a:r>
          </a:p>
          <a:p>
            <a:r>
              <a:rPr lang="en-IN" dirty="0"/>
              <a:t>The government issues hundred of orders every day on different matters</a:t>
            </a:r>
          </a:p>
          <a:p>
            <a:r>
              <a:rPr lang="en-IN" dirty="0"/>
              <a:t>A office memorandum was the culmination of a long chain of events.</a:t>
            </a:r>
          </a:p>
        </p:txBody>
      </p:sp>
      <p:pic>
        <p:nvPicPr>
          <p:cNvPr id="4098" name="Picture 2" descr="NCERT class IX pol sc FINAL.pmd">
            <a:extLst>
              <a:ext uri="{FF2B5EF4-FFF2-40B4-BE49-F238E27FC236}">
                <a16:creationId xmlns:a16="http://schemas.microsoft.com/office/drawing/2014/main" id="{1FC3DDCA-69EF-4FE7-91E0-7B646A047E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143000"/>
            <a:ext cx="6096000" cy="5349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2959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nstruments of torture | Torture Museum Amsterdam">
            <a:extLst>
              <a:ext uri="{FF2B5EF4-FFF2-40B4-BE49-F238E27FC236}">
                <a16:creationId xmlns:a16="http://schemas.microsoft.com/office/drawing/2014/main" id="{1D51093D-3328-412F-9FC5-9A6A2DC86B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258674" cy="6873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4DA43B0-DF3C-4202-B573-717EEC098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0045" y="18255"/>
            <a:ext cx="10515600" cy="1325563"/>
          </a:xfrm>
        </p:spPr>
        <p:txBody>
          <a:bodyPr/>
          <a:lstStyle/>
          <a:p>
            <a:pPr algn="ctr"/>
            <a:r>
              <a:rPr lang="en-IN" dirty="0">
                <a:latin typeface="Algerian" panose="04020705040A02060702" pitchFamily="82" charset="0"/>
              </a:rPr>
              <a:t>MANDAL COMMISSION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B7E693-AEDB-49D0-BD3B-FBEAD884C2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923" y="1104900"/>
            <a:ext cx="7614979" cy="5448300"/>
          </a:xfrm>
        </p:spPr>
        <p:txBody>
          <a:bodyPr>
            <a:normAutofit lnSpcReduction="10000"/>
          </a:bodyPr>
          <a:lstStyle/>
          <a:p>
            <a:r>
              <a:rPr lang="en-IN" dirty="0"/>
              <a:t>The government of India had appointed the second backward classes commission in 1979.</a:t>
            </a:r>
          </a:p>
          <a:p>
            <a:r>
              <a:rPr lang="en-IN" dirty="0"/>
              <a:t>It was headed by B.P Mandal, so it was popularly known as the Mandal commission.</a:t>
            </a:r>
          </a:p>
          <a:p>
            <a:r>
              <a:rPr lang="en-IN" dirty="0"/>
              <a:t>It was asked to determine the criteria to identify the socially and educationally backward classes in India and in 1980 it recommended 27% of govt. jobs to be reserved for SEBC. </a:t>
            </a:r>
          </a:p>
          <a:p>
            <a:r>
              <a:rPr lang="en-IN" dirty="0" err="1"/>
              <a:t>Janta</a:t>
            </a:r>
            <a:r>
              <a:rPr lang="en-IN" dirty="0"/>
              <a:t> Dal formed the govt. in 1989 &amp; its leader V.P. Singh became the Prime minister. His govt. took measures to implement the commission report. In this way an office memorandum no. 3216/31/90 was born on April 13,1990.</a:t>
            </a:r>
          </a:p>
          <a:p>
            <a:endParaRPr lang="en-IN" dirty="0"/>
          </a:p>
          <a:p>
            <a:endParaRPr lang="en-IN" dirty="0"/>
          </a:p>
        </p:txBody>
      </p:sp>
      <p:pic>
        <p:nvPicPr>
          <p:cNvPr id="5122" name="Picture 2" descr="Mandal Commission and its impact on market and livelihood standard of  people | STRAIGHT DRIVE">
            <a:extLst>
              <a:ext uri="{FF2B5EF4-FFF2-40B4-BE49-F238E27FC236}">
                <a16:creationId xmlns:a16="http://schemas.microsoft.com/office/drawing/2014/main" id="{C05DC331-34BA-4212-833A-22DAB1594F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1335" y="1104900"/>
            <a:ext cx="3070742" cy="25487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Mandal Commission and its impact on market and livelihood standard of  people | STRAIGHT DRIVE">
            <a:extLst>
              <a:ext uri="{FF2B5EF4-FFF2-40B4-BE49-F238E27FC236}">
                <a16:creationId xmlns:a16="http://schemas.microsoft.com/office/drawing/2014/main" id="{75F1415E-941C-41A0-9A27-4A3B918A96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5323" y="3837383"/>
            <a:ext cx="3823099" cy="25487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83125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Instruments of torture | Torture Museum Amsterdam">
            <a:extLst>
              <a:ext uri="{FF2B5EF4-FFF2-40B4-BE49-F238E27FC236}">
                <a16:creationId xmlns:a16="http://schemas.microsoft.com/office/drawing/2014/main" id="{985CE17E-834C-4A69-B321-0D6DD76A34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BB00841-99DB-45D1-B5C1-A251BA993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214312"/>
            <a:ext cx="10515600" cy="1325563"/>
          </a:xfrm>
        </p:spPr>
        <p:txBody>
          <a:bodyPr/>
          <a:lstStyle/>
          <a:p>
            <a:pPr algn="ctr"/>
            <a:r>
              <a:rPr lang="en-IN" dirty="0">
                <a:latin typeface="Algerian" panose="04020705040A02060702" pitchFamily="82" charset="0"/>
              </a:rPr>
              <a:t>OPPOSITIONS AGAINST THE MANDAL COMMISSION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FB21C8-5266-4880-8BEC-A46C117A07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701800"/>
            <a:ext cx="10515600" cy="4351338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en-IN" dirty="0"/>
              <a:t>  </a:t>
            </a:r>
            <a:r>
              <a:rPr lang="en-IN" sz="7000" dirty="0"/>
              <a:t>. </a:t>
            </a:r>
            <a:r>
              <a:rPr lang="en-IN" sz="8600" dirty="0"/>
              <a:t>This order led to wide spread protest &amp; counter protest.</a:t>
            </a:r>
          </a:p>
          <a:p>
            <a:pPr marL="0" indent="0">
              <a:buNone/>
            </a:pPr>
            <a:r>
              <a:rPr lang="en-IN" sz="8600" dirty="0"/>
              <a:t>  </a:t>
            </a:r>
          </a:p>
          <a:p>
            <a:pPr marL="0" indent="0">
              <a:buNone/>
            </a:pPr>
            <a:r>
              <a:rPr lang="en-IN" sz="8600" dirty="0"/>
              <a:t>  . Some people thought that reservation are against the principle of equality and it will affect a lot of job opportunities.</a:t>
            </a:r>
          </a:p>
          <a:p>
            <a:r>
              <a:rPr lang="en-IN" sz="8600" dirty="0"/>
              <a:t>They felt that this is unfair to those who did not belong to backward communities as they would be denied jobs even though they could be more qualified.</a:t>
            </a:r>
          </a:p>
          <a:p>
            <a:r>
              <a:rPr lang="en-IN" sz="8600" dirty="0"/>
              <a:t>Some felt that existence of inequalities among people of different castes in India necessitated job reservations. This would give a fair opportunity to those communities who so far had not adequately been represented in government employment.</a:t>
            </a:r>
          </a:p>
          <a:p>
            <a:pPr marL="0" indent="0">
              <a:buNone/>
            </a:pPr>
            <a:r>
              <a:rPr lang="en-IN" sz="8600" dirty="0"/>
              <a:t> </a:t>
            </a:r>
          </a:p>
          <a:p>
            <a:endParaRPr lang="en-IN" dirty="0"/>
          </a:p>
          <a:p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4767414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Instruments of torture | Torture Museum Amsterdam">
            <a:extLst>
              <a:ext uri="{FF2B5EF4-FFF2-40B4-BE49-F238E27FC236}">
                <a16:creationId xmlns:a16="http://schemas.microsoft.com/office/drawing/2014/main" id="{BE44AF68-6546-4E9C-A40A-2033748E76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315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A58050-F9CE-467C-B31F-EB129D5CE2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92262"/>
            <a:ext cx="10515600" cy="4321480"/>
          </a:xfrm>
        </p:spPr>
        <p:txBody>
          <a:bodyPr>
            <a:normAutofit/>
          </a:bodyPr>
          <a:lstStyle/>
          <a:p>
            <a:r>
              <a:rPr lang="en-IN" dirty="0"/>
              <a:t>Some persons &amp; association opposed this order and filed a no. of cases.</a:t>
            </a:r>
          </a:p>
          <a:p>
            <a:r>
              <a:rPr lang="en-IN" dirty="0"/>
              <a:t>The supreme court bunched all these cases together &amp; called it as the “Indira Sawhney and others Vs Union of India cases.”</a:t>
            </a:r>
          </a:p>
          <a:p>
            <a:r>
              <a:rPr lang="en-IN" dirty="0"/>
              <a:t>Eleven judges of the supreme court heard arguments from both sides. </a:t>
            </a:r>
          </a:p>
          <a:p>
            <a:r>
              <a:rPr lang="en-IN" dirty="0"/>
              <a:t>The supreme court judges in 1992 declared this order valid but also asked the govt. to modify its original order.</a:t>
            </a:r>
          </a:p>
          <a:p>
            <a:r>
              <a:rPr lang="en-IN" dirty="0"/>
              <a:t>It said that well-to-do persons among backward classes should be excluded from the benefit of reservation.</a:t>
            </a:r>
          </a:p>
          <a:p>
            <a:endParaRPr lang="en-IN" dirty="0"/>
          </a:p>
          <a:p>
            <a:endParaRPr lang="en-IN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6944DFE-7D23-4E87-ADD6-36AF8E6291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51543" y="-2563085"/>
            <a:ext cx="10515600" cy="1325563"/>
          </a:xfrm>
        </p:spPr>
        <p:txBody>
          <a:bodyPr/>
          <a:lstStyle/>
          <a:p>
            <a:endParaRPr lang="en-IN" dirty="0"/>
          </a:p>
        </p:txBody>
      </p:sp>
      <p:pic>
        <p:nvPicPr>
          <p:cNvPr id="1026" name="Picture 2" descr="Student politics today: Yes to Mandal, No to Kamandal | Forward Press">
            <a:extLst>
              <a:ext uri="{FF2B5EF4-FFF2-40B4-BE49-F238E27FC236}">
                <a16:creationId xmlns:a16="http://schemas.microsoft.com/office/drawing/2014/main" id="{DBBD18D3-CD80-4871-BCDC-46C196ABC9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3327" y="304929"/>
            <a:ext cx="4940474" cy="1895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Letters to the editor: Readers' views on upper-caste reservation, Alok  Verma-CBI controversy and mor">
            <a:extLst>
              <a:ext uri="{FF2B5EF4-FFF2-40B4-BE49-F238E27FC236}">
                <a16:creationId xmlns:a16="http://schemas.microsoft.com/office/drawing/2014/main" id="{119DACE5-AB9C-4E95-ABF1-ED66D3A3F9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768" y="244258"/>
            <a:ext cx="5088231" cy="1956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78960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nstruments of torture | Torture Museum Amsterdam">
            <a:extLst>
              <a:ext uri="{FF2B5EF4-FFF2-40B4-BE49-F238E27FC236}">
                <a16:creationId xmlns:a16="http://schemas.microsoft.com/office/drawing/2014/main" id="{4E06D5F8-817B-47FC-8F30-328AF0F57A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C2990B6-E354-4F9A-9E6D-3D56F91137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sz="3600" dirty="0"/>
              <a:t>Decisions are made by the government.</a:t>
            </a:r>
          </a:p>
          <a:p>
            <a:r>
              <a:rPr lang="en-IN" sz="3600" dirty="0"/>
              <a:t>President of India is the head of the state and all decisions are  taken in his name.</a:t>
            </a:r>
          </a:p>
          <a:p>
            <a:r>
              <a:rPr lang="en-IN" sz="3600" dirty="0"/>
              <a:t>Prime minister is the head of the government and actually exercises the governmental powers.</a:t>
            </a:r>
          </a:p>
          <a:p>
            <a:r>
              <a:rPr lang="en-IN" sz="3600" dirty="0"/>
              <a:t>Decisions are made in the cabinet meetings.</a:t>
            </a:r>
          </a:p>
          <a:p>
            <a:r>
              <a:rPr lang="en-IN" sz="3600" dirty="0"/>
              <a:t>Parliament has two houses. Lok </a:t>
            </a:r>
            <a:r>
              <a:rPr lang="en-IN" sz="3600" dirty="0" err="1"/>
              <a:t>sabha</a:t>
            </a:r>
            <a:r>
              <a:rPr lang="en-IN" sz="3600" dirty="0"/>
              <a:t> &amp; Rajya </a:t>
            </a:r>
            <a:r>
              <a:rPr lang="en-IN" sz="3600" dirty="0" err="1"/>
              <a:t>sabha</a:t>
            </a:r>
            <a:r>
              <a:rPr lang="en-IN" sz="3600" dirty="0"/>
              <a:t>.</a:t>
            </a:r>
          </a:p>
          <a:p>
            <a:endParaRPr lang="en-IN" sz="3600" dirty="0"/>
          </a:p>
          <a:p>
            <a:endParaRPr lang="en-IN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AC126B9-4A36-405A-AAF3-A1F351A987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latin typeface="Algerian" panose="04020705040A02060702" pitchFamily="82" charset="0"/>
              </a:rPr>
              <a:t>THE DECISION MAKERS</a:t>
            </a:r>
          </a:p>
        </p:txBody>
      </p:sp>
    </p:spTree>
    <p:extLst>
      <p:ext uri="{BB962C8B-B14F-4D97-AF65-F5344CB8AC3E}">
        <p14:creationId xmlns:p14="http://schemas.microsoft.com/office/powerpoint/2010/main" val="11822307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04" name="Picture 12" descr="Pink Watercolor Ink Illustration, Pink Ink, Watercolor Ink, Ink PNG  Transparent Clipart Image and PSD File for Free Download">
            <a:extLst>
              <a:ext uri="{FF2B5EF4-FFF2-40B4-BE49-F238E27FC236}">
                <a16:creationId xmlns:a16="http://schemas.microsoft.com/office/drawing/2014/main" id="{92AEF2F5-CEC5-47FC-9542-70EA9CD69D3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906" b="32969"/>
          <a:stretch/>
        </p:blipFill>
        <p:spPr bwMode="auto">
          <a:xfrm>
            <a:off x="1" y="-6"/>
            <a:ext cx="12191999" cy="6858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BDD91AE-4E5D-4E03-AFC1-883ABC7A7F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5854700"/>
          </a:xfrm>
        </p:spPr>
        <p:txBody>
          <a:bodyPr>
            <a:normAutofit/>
          </a:bodyPr>
          <a:lstStyle/>
          <a:p>
            <a:pPr algn="ctr"/>
            <a:r>
              <a:rPr lang="en-IN" sz="6000" dirty="0">
                <a:latin typeface="Bernard MT Condensed" panose="02050806060905020404" pitchFamily="18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33458905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522</Words>
  <Application>Microsoft Office PowerPoint</Application>
  <PresentationFormat>Widescreen</PresentationFormat>
  <Paragraphs>45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Algerian</vt:lpstr>
      <vt:lpstr>Arial</vt:lpstr>
      <vt:lpstr>Arial Black</vt:lpstr>
      <vt:lpstr>Bernard MT Condensed</vt:lpstr>
      <vt:lpstr>Calibri</vt:lpstr>
      <vt:lpstr>Calibri Light</vt:lpstr>
      <vt:lpstr>Office Theme</vt:lpstr>
      <vt:lpstr>WORKING OF INSTITUTIONS MODULE-1</vt:lpstr>
      <vt:lpstr>AIM</vt:lpstr>
      <vt:lpstr>OFFICE MEMORANDUM</vt:lpstr>
      <vt:lpstr>MANDAL COMMISSION</vt:lpstr>
      <vt:lpstr>OPPOSITIONS AGAINST THE MANDAL COMMISSION </vt:lpstr>
      <vt:lpstr>PowerPoint Presentation</vt:lpstr>
      <vt:lpstr>THE DECISION MAKERS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WORKING WITH THE INSTITUTION MODULE-1</dc:title>
  <dc:creator>Devaky Jilas</dc:creator>
  <cp:lastModifiedBy>Devaky Jilas</cp:lastModifiedBy>
  <cp:revision>5</cp:revision>
  <dcterms:created xsi:type="dcterms:W3CDTF">2020-10-15T05:10:31Z</dcterms:created>
  <dcterms:modified xsi:type="dcterms:W3CDTF">2020-10-15T06:02:45Z</dcterms:modified>
</cp:coreProperties>
</file>